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9"/>
  </p:notesMasterIdLst>
  <p:sldIdLst>
    <p:sldId id="299" r:id="rId2"/>
    <p:sldId id="300" r:id="rId3"/>
    <p:sldId id="296" r:id="rId4"/>
    <p:sldId id="301" r:id="rId5"/>
    <p:sldId id="302" r:id="rId6"/>
    <p:sldId id="293" r:id="rId7"/>
    <p:sldId id="292" r:id="rId8"/>
    <p:sldId id="294" r:id="rId9"/>
    <p:sldId id="276" r:id="rId10"/>
    <p:sldId id="257" r:id="rId11"/>
    <p:sldId id="260" r:id="rId12"/>
    <p:sldId id="261" r:id="rId13"/>
    <p:sldId id="285" r:id="rId14"/>
    <p:sldId id="298" r:id="rId15"/>
    <p:sldId id="287" r:id="rId16"/>
    <p:sldId id="284" r:id="rId17"/>
    <p:sldId id="286" r:id="rId18"/>
    <p:sldId id="262" r:id="rId19"/>
    <p:sldId id="263" r:id="rId20"/>
    <p:sldId id="264" r:id="rId21"/>
    <p:sldId id="265" r:id="rId22"/>
    <p:sldId id="291" r:id="rId23"/>
    <p:sldId id="283" r:id="rId24"/>
    <p:sldId id="266" r:id="rId25"/>
    <p:sldId id="258" r:id="rId26"/>
    <p:sldId id="259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371E1-32B2-4AF7-B71B-2D0495B6DDA0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5CDFB-460C-45A0-9FBC-6C9328245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1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5CDFB-460C-45A0-9FBC-6C932824513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3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0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1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0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39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2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63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69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9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9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2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8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5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CB78911-7D0C-4FA2-B959-BB2396C201B1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441A-3AC7-4E70-B50D-4800022D1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2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CC81-8D97-8FE4-29D0-0D923103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Идея политической 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99C3E-8D40-1B91-6BAE-1C72E261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00326"/>
            <a:ext cx="8946541" cy="47480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замена международной напряжённости на цивилизованное сотрудничество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КПД управления внутри стран на </a:t>
            </a:r>
            <a:r>
              <a:rPr lang="en-US" dirty="0"/>
              <a:t>max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Стабилизация систем(ы) управления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Концентрация человеческого интеллекта в управлении везде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3 уровень управления (МСУ) – </a:t>
            </a:r>
            <a:r>
              <a:rPr lang="ru-RU" dirty="0" err="1"/>
              <a:t>тренировочно</a:t>
            </a:r>
            <a:r>
              <a:rPr lang="ru-RU" dirty="0"/>
              <a:t>-испытательный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Ведущая роль России в эволюционном процессе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ЭМСУ – альтернатива управлению ИИ и «электронному концлагерю». Сохранение главенствующей роли человека в управлении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402340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CC3C8-D68A-CA5C-7670-6660E60A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1" y="97656"/>
            <a:ext cx="7190912" cy="923278"/>
          </a:xfrm>
        </p:spPr>
        <p:txBody>
          <a:bodyPr/>
          <a:lstStyle/>
          <a:p>
            <a:r>
              <a:rPr lang="ru-RU" sz="3600" dirty="0"/>
              <a:t>Основные цели и задачи: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31FD7-4D93-D07D-E39F-27DA73819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45" y="827800"/>
            <a:ext cx="9860610" cy="5475346"/>
          </a:xfrm>
        </p:spPr>
        <p:txBody>
          <a:bodyPr>
            <a:normAutofit/>
          </a:bodyPr>
          <a:lstStyle/>
          <a:p>
            <a:r>
              <a:rPr lang="ru-RU" sz="1400" dirty="0"/>
              <a:t>1.	 Организация упорядоченного и структурированного информационного обмена между тремя субъектами системы: Население, СД, АДМ каждого МО в отдельности, изолированных друг от друга физически.</a:t>
            </a:r>
          </a:p>
          <a:p>
            <a:r>
              <a:rPr lang="ru-RU" sz="1400" dirty="0"/>
              <a:t>2.	Организовать непрерывный фоновый процесс формирования кадрового резерва управления, на автоматических алгоритмах, по объективным показателям интеллекта, предрасположенности и способностей, из числа всех жителей каждого муниципалитета в отдельности.</a:t>
            </a:r>
          </a:p>
          <a:p>
            <a:r>
              <a:rPr lang="ru-RU" sz="1400" dirty="0"/>
              <a:t>3.	Организовать полноценную работу ОМСУ с населением и между ветвями МСУ в реальном времени через систему, в продуктивном ключе. Обеспечить перманентный контроль, реагирование и управление общественными настроениями, их естественное ориентирование в продуктивную, образовательную плоскость. Агрегировать идеи и предложения для муниципального СЭР силами ОМСУ, что обеспечит максимально возможный КПД управления и внесение качественных предложений в вышестоящие органы власти в спокойном режиме.</a:t>
            </a:r>
          </a:p>
          <a:p>
            <a:r>
              <a:rPr lang="ru-RU" sz="1400" dirty="0"/>
              <a:t>3.	 Обеспечить эволюционное, культурно-идеологическое и правовое взросление общества. Упредить и естественным образом, спокойно исключить негативные факторы управления, включая коррупциогенные, если таковые имеются, без жёстких административных мер и различных волнений.</a:t>
            </a:r>
          </a:p>
          <a:p>
            <a:r>
              <a:rPr lang="ru-RU" sz="1400" dirty="0"/>
              <a:t>4.	Повысить рейтинг доверия власти и консолидировать общество на принципах доверительных отношений с органами власти. Вывести и зафиксировать общественное сознание на вектор коллективного роста и развития.</a:t>
            </a:r>
          </a:p>
          <a:p>
            <a:r>
              <a:rPr lang="ru-RU" sz="1400" dirty="0"/>
              <a:t>6.	Муниципальные выборы – переработка алгоритма формирования ОМСУ без изменения сложившихся административных норм и порядка проведения.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60999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32B3E7-3CCC-B4FC-D6C3-AEF3BBA67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2" y="825622"/>
            <a:ext cx="9261185" cy="5788241"/>
          </a:xfrm>
        </p:spPr>
      </p:pic>
    </p:spTree>
    <p:extLst>
      <p:ext uri="{BB962C8B-B14F-4D97-AF65-F5344CB8AC3E}">
        <p14:creationId xmlns:p14="http://schemas.microsoft.com/office/powerpoint/2010/main" val="168922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6F2534E-4F08-EE59-5D77-90930936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6" y="747619"/>
            <a:ext cx="9622533" cy="6014083"/>
          </a:xfrm>
        </p:spPr>
      </p:pic>
    </p:spTree>
    <p:extLst>
      <p:ext uri="{BB962C8B-B14F-4D97-AF65-F5344CB8AC3E}">
        <p14:creationId xmlns:p14="http://schemas.microsoft.com/office/powerpoint/2010/main" val="178968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6F2534E-4F08-EE59-5D77-90930936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6" y="747619"/>
            <a:ext cx="9622533" cy="601408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8B56AF-FE6D-12EB-6F64-A7869F7A83A9}"/>
              </a:ext>
            </a:extLst>
          </p:cNvPr>
          <p:cNvSpPr/>
          <p:nvPr/>
        </p:nvSpPr>
        <p:spPr>
          <a:xfrm>
            <a:off x="1979719" y="1846555"/>
            <a:ext cx="6054571" cy="458975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9D54F-D8EF-1C2A-25E2-123E59A1E608}"/>
              </a:ext>
            </a:extLst>
          </p:cNvPr>
          <p:cNvSpPr txBox="1"/>
          <p:nvPr/>
        </p:nvSpPr>
        <p:spPr>
          <a:xfrm>
            <a:off x="3728619" y="1846555"/>
            <a:ext cx="255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Раздел «Регламент»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3DBBE-9B59-9BE8-0F65-80C038EA88AF}"/>
              </a:ext>
            </a:extLst>
          </p:cNvPr>
          <p:cNvSpPr txBox="1"/>
          <p:nvPr/>
        </p:nvSpPr>
        <p:spPr>
          <a:xfrm>
            <a:off x="1979719" y="3532107"/>
            <a:ext cx="5139062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Информация: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Карта муниципалитета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ФЗ-131 и ФЗ-414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Устав МО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Положение о Совете Депутатов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Структура ОМСУ визуально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Блок-схема работы ОМСУ и населения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Алгоритм выработки и принятия решений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Видеоуроки по использованию системы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Трафарет критериев</a:t>
            </a:r>
          </a:p>
          <a:p>
            <a:r>
              <a:rPr lang="ru-RU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Тест: «Хочу быть Депутатом»</a:t>
            </a:r>
          </a:p>
          <a:p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779A1-1A6D-183E-7012-AFF3606D4011}"/>
              </a:ext>
            </a:extLst>
          </p:cNvPr>
          <p:cNvSpPr txBox="1"/>
          <p:nvPr/>
        </p:nvSpPr>
        <p:spPr>
          <a:xfrm>
            <a:off x="2247698" y="2281561"/>
            <a:ext cx="558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В этом разделе размещена информация, подтвердив изучение которой, открывается доступ к самостоятельному созданию предложений и опросов для общественного обсуждения в нашем муниципалитете, и возможность обсуждения всех опубликованных материалов, в рамках ФЗ-131 «О местном самоуправлении» и Устава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09008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6F2534E-4F08-EE59-5D77-90930936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6" y="747619"/>
            <a:ext cx="9622533" cy="601408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8B56AF-FE6D-12EB-6F64-A7869F7A83A9}"/>
              </a:ext>
            </a:extLst>
          </p:cNvPr>
          <p:cNvSpPr/>
          <p:nvPr/>
        </p:nvSpPr>
        <p:spPr>
          <a:xfrm>
            <a:off x="1979719" y="1846554"/>
            <a:ext cx="6054571" cy="45631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779A1-1A6D-183E-7012-AFF3606D4011}"/>
              </a:ext>
            </a:extLst>
          </p:cNvPr>
          <p:cNvSpPr txBox="1"/>
          <p:nvPr/>
        </p:nvSpPr>
        <p:spPr>
          <a:xfrm>
            <a:off x="1979719" y="1846555"/>
            <a:ext cx="605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Трафарет критериев:</a:t>
            </a:r>
          </a:p>
          <a:p>
            <a:endParaRPr lang="ru-RU" sz="1200" i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Наличие или высвобождение достаточного свободного времени на весь период избрания и возможность распоряжаться им достаточно свободно.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Готовность тратить это время на безвозмездной основе.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Способность читать и разбираться в юридической документации и НПА.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Наличие или готовность к практике создания и изменения НПА.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Готовность к заочному обучению на кафедре ГМУ на протяжении нескольких лет за свой счёт. (Желательно)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Творческий потенциал, собственные идеи общественного направления.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Аналитический склад ума.</a:t>
            </a:r>
          </a:p>
          <a:p>
            <a:endParaRPr lang="ru-RU" sz="1200" i="1" dirty="0">
              <a:solidFill>
                <a:schemeClr val="bg1"/>
              </a:solidFill>
            </a:endParaRPr>
          </a:p>
          <a:p>
            <a:r>
              <a:rPr lang="ru-RU" sz="1200" i="1" dirty="0">
                <a:solidFill>
                  <a:schemeClr val="bg1"/>
                </a:solidFill>
              </a:rPr>
              <a:t>Людям даётся разъяснение, что ключевая работа депутата — это мыслительный процесс, разработка и принятие решений с учётом анализа поступающей информации от администрации и избирателей.</a:t>
            </a:r>
          </a:p>
          <a:p>
            <a:endParaRPr lang="ru-RU" sz="1200" i="1" dirty="0">
              <a:solidFill>
                <a:schemeClr val="bg1"/>
              </a:solidFill>
            </a:endParaRPr>
          </a:p>
          <a:p>
            <a:r>
              <a:rPr lang="ru-RU" sz="1200" i="1" dirty="0">
                <a:solidFill>
                  <a:schemeClr val="bg1"/>
                </a:solidFill>
              </a:rPr>
              <a:t>Этот набор является более существенным, чем, например известность, которая вообще не означает хоть какую-то активность в составе ОМСУ.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Трафарет критериев даст первичное представление всем, что это за работа и ответственность.</a:t>
            </a:r>
          </a:p>
          <a:p>
            <a:pPr marL="171450" indent="-171450">
              <a:buFontTx/>
              <a:buChar char="-"/>
            </a:pPr>
            <a:endParaRPr lang="ru-R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6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6F2534E-4F08-EE59-5D77-90930936C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6" y="747619"/>
            <a:ext cx="9622533" cy="601408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8B56AF-FE6D-12EB-6F64-A7869F7A83A9}"/>
              </a:ext>
            </a:extLst>
          </p:cNvPr>
          <p:cNvSpPr/>
          <p:nvPr/>
        </p:nvSpPr>
        <p:spPr>
          <a:xfrm>
            <a:off x="1979719" y="1846555"/>
            <a:ext cx="6054571" cy="458975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779A1-1A6D-183E-7012-AFF3606D4011}"/>
              </a:ext>
            </a:extLst>
          </p:cNvPr>
          <p:cNvSpPr txBox="1"/>
          <p:nvPr/>
        </p:nvSpPr>
        <p:spPr>
          <a:xfrm>
            <a:off x="1979719" y="1846555"/>
            <a:ext cx="6054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i="1" dirty="0">
                <a:solidFill>
                  <a:schemeClr val="bg1"/>
                </a:solidFill>
              </a:rPr>
              <a:t>Регламент</a:t>
            </a:r>
            <a:r>
              <a:rPr lang="ru-RU" sz="1200" i="1" dirty="0">
                <a:solidFill>
                  <a:schemeClr val="bg1"/>
                </a:solidFill>
              </a:rPr>
              <a:t>: Параметр: «Интервал проверки знаний» - 3мес</a:t>
            </a:r>
          </a:p>
          <a:p>
            <a:pPr marL="171450" indent="-171450">
              <a:buFontTx/>
              <a:buChar char="-"/>
            </a:pPr>
            <a:endParaRPr lang="ru-RU" sz="1200" i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1" i="1" dirty="0">
                <a:solidFill>
                  <a:schemeClr val="bg1"/>
                </a:solidFill>
              </a:rPr>
              <a:t>Опросы</a:t>
            </a:r>
            <a:r>
              <a:rPr lang="ru-RU" sz="1200" i="1" dirty="0">
                <a:solidFill>
                  <a:schemeClr val="bg1"/>
                </a:solidFill>
              </a:rPr>
              <a:t>: параметры: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«разрешить создавать опросы без премодерации после: - «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1200" i="1" dirty="0">
                <a:solidFill>
                  <a:schemeClr val="bg1"/>
                </a:solidFill>
              </a:rPr>
              <a:t>» одобренных модераторами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Тоже самое +: - «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ru-RU" sz="1200" i="1" dirty="0">
                <a:solidFill>
                  <a:schemeClr val="bg1"/>
                </a:solidFill>
              </a:rPr>
              <a:t>» от общего числа созданных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Время опроса по умолчанию: «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1200" i="1" dirty="0">
                <a:solidFill>
                  <a:schemeClr val="bg1"/>
                </a:solidFill>
              </a:rPr>
              <a:t>» дней</a:t>
            </a:r>
          </a:p>
          <a:p>
            <a:pPr marL="171450" indent="-171450">
              <a:buFontTx/>
              <a:buChar char="-"/>
            </a:pPr>
            <a:endParaRPr lang="ru-RU" sz="1200" i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1" i="1" dirty="0">
                <a:solidFill>
                  <a:schemeClr val="bg1"/>
                </a:solidFill>
              </a:rPr>
              <a:t>Решения</a:t>
            </a:r>
            <a:r>
              <a:rPr lang="ru-RU" sz="1200" i="1" dirty="0">
                <a:solidFill>
                  <a:schemeClr val="bg1"/>
                </a:solidFill>
              </a:rPr>
              <a:t>: параметры: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Срок публикации по умолчанию: «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1200" i="1" dirty="0">
                <a:solidFill>
                  <a:schemeClr val="bg1"/>
                </a:solidFill>
              </a:rPr>
              <a:t>» дней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Запретить комментирование после «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sz="1200" i="1" dirty="0">
                <a:solidFill>
                  <a:schemeClr val="bg1"/>
                </a:solidFill>
              </a:rPr>
              <a:t>» дней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1" i="1" dirty="0">
                <a:solidFill>
                  <a:schemeClr val="bg1"/>
                </a:solidFill>
              </a:rPr>
              <a:t>Предложения</a:t>
            </a:r>
            <a:r>
              <a:rPr lang="ru-RU" sz="1200" i="1" dirty="0">
                <a:solidFill>
                  <a:schemeClr val="bg1"/>
                </a:solidFill>
              </a:rPr>
              <a:t>: параметры: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</a:rPr>
              <a:t>Срок публикации по умолчанию: «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sz="1200" i="1" dirty="0">
                <a:solidFill>
                  <a:schemeClr val="bg1"/>
                </a:solidFill>
              </a:rPr>
              <a:t>» дней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i="1" dirty="0">
              <a:solidFill>
                <a:schemeClr val="bg1"/>
              </a:solidFill>
            </a:endParaRPr>
          </a:p>
          <a:p>
            <a:r>
              <a:rPr lang="ru-RU" sz="1200" i="1" dirty="0">
                <a:solidFill>
                  <a:schemeClr val="bg1"/>
                </a:solidFill>
              </a:rPr>
              <a:t>Права управления устанавливает пользователю локальный администратор, но сам он изменять параметры не может.</a:t>
            </a:r>
          </a:p>
          <a:p>
            <a:pPr marL="171450" indent="-171450">
              <a:buFontTx/>
              <a:buChar char="-"/>
            </a:pPr>
            <a:endParaRPr lang="ru-RU" sz="1200" i="1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endParaRPr lang="ru-R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5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0E874D-1A1A-072F-A02E-AD2D2D43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1" y="194570"/>
            <a:ext cx="1558770" cy="1558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67542-B777-3867-ECC7-307B11121717}"/>
              </a:ext>
            </a:extLst>
          </p:cNvPr>
          <p:cNvSpPr txBox="1"/>
          <p:nvPr/>
        </p:nvSpPr>
        <p:spPr>
          <a:xfrm>
            <a:off x="2050741" y="194570"/>
            <a:ext cx="3844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Ваш профиль пользователя</a:t>
            </a:r>
          </a:p>
          <a:p>
            <a:r>
              <a:rPr lang="ru-RU" sz="16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Мурашов Антон Владимирович</a:t>
            </a:r>
          </a:p>
          <a:p>
            <a:r>
              <a:rPr lang="ru-RU" sz="1200" dirty="0"/>
              <a:t>Зарегистрирован 06.02.2023</a:t>
            </a:r>
          </a:p>
          <a:p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Округ №8</a:t>
            </a:r>
          </a:p>
          <a:p>
            <a:endParaRPr lang="ru-RU" sz="1600" dirty="0"/>
          </a:p>
          <a:p>
            <a:r>
              <a:rPr lang="ru-RU" sz="1600" dirty="0"/>
              <a:t>Депутаты вашего округа:</a:t>
            </a:r>
          </a:p>
          <a:p>
            <a:r>
              <a:rPr lang="ru-RU" sz="1600" dirty="0"/>
              <a:t>Иванов Иван Иванович</a:t>
            </a:r>
          </a:p>
          <a:p>
            <a:r>
              <a:rPr lang="ru-RU" sz="1600" dirty="0"/>
              <a:t>Петров Пётр Петрович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7B270-35CE-DCAC-D032-2AD4690A31E3}"/>
              </a:ext>
            </a:extLst>
          </p:cNvPr>
          <p:cNvSpPr txBox="1"/>
          <p:nvPr/>
        </p:nvSpPr>
        <p:spPr>
          <a:xfrm>
            <a:off x="190130" y="2414728"/>
            <a:ext cx="5518211" cy="2277547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Статистика работы в ЭМСУ</a:t>
            </a:r>
          </a:p>
          <a:p>
            <a:r>
              <a:rPr lang="ru-RU" sz="1400" dirty="0"/>
              <a:t>Число выдвинутых инициатив:					10</a:t>
            </a:r>
          </a:p>
          <a:p>
            <a:r>
              <a:rPr lang="ru-RU" sz="1400" dirty="0"/>
              <a:t>Число поддержанных населением инициатив:	7 – 70%</a:t>
            </a:r>
          </a:p>
          <a:p>
            <a:r>
              <a:rPr lang="ru-RU" sz="1400" dirty="0"/>
              <a:t>Число поддержанных ОМСУ инициатив:			5 – 50%</a:t>
            </a:r>
          </a:p>
          <a:p>
            <a:r>
              <a:rPr lang="ru-RU" sz="1400" dirty="0"/>
              <a:t>Число отклонённых населением инициатив:		3 – 30%</a:t>
            </a:r>
          </a:p>
          <a:p>
            <a:r>
              <a:rPr lang="ru-RU" sz="1400" dirty="0"/>
              <a:t>Число отклонённых ОМСУ инициатив:			5 – 50%</a:t>
            </a:r>
          </a:p>
          <a:p>
            <a:r>
              <a:rPr lang="ru-RU" sz="1400" dirty="0"/>
              <a:t>Вы поддержали инициатив:					18 – 12%</a:t>
            </a:r>
          </a:p>
          <a:p>
            <a:r>
              <a:rPr lang="ru-RU" sz="1400" dirty="0"/>
              <a:t>Вы не поддержали инициатив:				17 – 11%</a:t>
            </a:r>
          </a:p>
          <a:p>
            <a:r>
              <a:rPr lang="ru-RU" sz="1400" dirty="0"/>
              <a:t>Самые популярные предложения у населения:      (ссылки)</a:t>
            </a:r>
          </a:p>
          <a:p>
            <a:r>
              <a:rPr lang="ru-RU" sz="1400" dirty="0"/>
              <a:t>Самые популярные предложения у ОМСУ:	         (ссылки)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2F8A4-B9AA-488A-DB6B-FEE565487243}"/>
              </a:ext>
            </a:extLst>
          </p:cNvPr>
          <p:cNvSpPr txBox="1"/>
          <p:nvPr/>
        </p:nvSpPr>
        <p:spPr>
          <a:xfrm>
            <a:off x="190130" y="4753499"/>
            <a:ext cx="3300273" cy="1846659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Ваше мнение</a:t>
            </a:r>
          </a:p>
          <a:p>
            <a:r>
              <a:rPr lang="ru-RU" sz="1400" dirty="0"/>
              <a:t>Число комментариев:	564</a:t>
            </a:r>
          </a:p>
          <a:p>
            <a:r>
              <a:rPr lang="ru-RU" sz="1400" dirty="0"/>
              <a:t>Жители поддержали:	262</a:t>
            </a:r>
          </a:p>
          <a:p>
            <a:r>
              <a:rPr lang="ru-RU" sz="1400" dirty="0"/>
              <a:t>Жители не поддержали:	52</a:t>
            </a:r>
          </a:p>
          <a:p>
            <a:r>
              <a:rPr lang="ru-RU" sz="1400" dirty="0"/>
              <a:t>ОМСУ поддержали:		44</a:t>
            </a:r>
          </a:p>
          <a:p>
            <a:r>
              <a:rPr lang="ru-RU" sz="1400" dirty="0"/>
              <a:t>ОМСУ не поддержали:	16</a:t>
            </a:r>
          </a:p>
          <a:p>
            <a:endParaRPr lang="ru-RU" sz="1400" dirty="0"/>
          </a:p>
          <a:p>
            <a:r>
              <a:rPr lang="ru-RU" sz="1400" b="1" dirty="0"/>
              <a:t>75% поддержки (26 место из 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3610F-272E-7876-8DDE-B01D4B14C669}"/>
              </a:ext>
            </a:extLst>
          </p:cNvPr>
          <p:cNvSpPr txBox="1"/>
          <p:nvPr/>
        </p:nvSpPr>
        <p:spPr>
          <a:xfrm>
            <a:off x="7137647" y="1393156"/>
            <a:ext cx="4717743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Общая статистика</a:t>
            </a:r>
          </a:p>
          <a:p>
            <a:r>
              <a:rPr lang="ru-RU" sz="1400" dirty="0"/>
              <a:t>Моих обращений в ОМСУ:	21 </a:t>
            </a:r>
          </a:p>
          <a:p>
            <a:r>
              <a:rPr lang="ru-RU" sz="1400" dirty="0"/>
              <a:t>		Из них:</a:t>
            </a:r>
          </a:p>
          <a:p>
            <a:r>
              <a:rPr lang="ru-RU" sz="1400" dirty="0"/>
              <a:t>В Совет Депутатов:	15</a:t>
            </a:r>
          </a:p>
          <a:p>
            <a:r>
              <a:rPr lang="ru-RU" sz="1400" dirty="0"/>
              <a:t>В Администрацию:	6</a:t>
            </a:r>
          </a:p>
          <a:p>
            <a:r>
              <a:rPr lang="ru-RU" sz="1400" dirty="0"/>
              <a:t>Решено:			15</a:t>
            </a:r>
          </a:p>
          <a:p>
            <a:r>
              <a:rPr lang="ru-RU" sz="1400" dirty="0"/>
              <a:t>В процессе:		2</a:t>
            </a:r>
          </a:p>
          <a:p>
            <a:r>
              <a:rPr lang="ru-RU" sz="1400" dirty="0"/>
              <a:t>Не возможно решить/верное обращение:	4</a:t>
            </a:r>
          </a:p>
          <a:p>
            <a:endParaRPr lang="ru-RU" sz="1400" dirty="0"/>
          </a:p>
          <a:p>
            <a:r>
              <a:rPr lang="ru-RU" sz="1400" dirty="0"/>
              <a:t>Время, проведённое в системе:	3дн 17ч 27мин</a:t>
            </a:r>
          </a:p>
          <a:p>
            <a:r>
              <a:rPr lang="ru-RU" sz="1400" dirty="0"/>
              <a:t>За февраль 2024г:	4ч 15мин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197AA-B83C-9D46-E7A3-D7F389113948}"/>
              </a:ext>
            </a:extLst>
          </p:cNvPr>
          <p:cNvSpPr txBox="1"/>
          <p:nvPr/>
        </p:nvSpPr>
        <p:spPr>
          <a:xfrm>
            <a:off x="3588058" y="4753499"/>
            <a:ext cx="3478568" cy="1200329"/>
          </a:xfrm>
          <a:prstGeom prst="rect">
            <a:avLst/>
          </a:prstGeom>
          <a:noFill/>
          <a:ln>
            <a:solidFill>
              <a:schemeClr val="tx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Интересы</a:t>
            </a:r>
          </a:p>
          <a:p>
            <a:r>
              <a:rPr lang="ru-RU" sz="1400" dirty="0"/>
              <a:t>ЖКХ				 – 76%</a:t>
            </a:r>
          </a:p>
          <a:p>
            <a:r>
              <a:rPr lang="ru-RU" sz="1400" dirty="0"/>
              <a:t>Благоустройство	 – 12% </a:t>
            </a:r>
          </a:p>
          <a:p>
            <a:r>
              <a:rPr lang="ru-RU" sz="1400" dirty="0"/>
              <a:t>Общественные мероприятия – 12%</a:t>
            </a:r>
          </a:p>
          <a:p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E13BC-F19F-02E5-43D4-FF64BF6B6B76}"/>
              </a:ext>
            </a:extLst>
          </p:cNvPr>
          <p:cNvSpPr txBox="1"/>
          <p:nvPr/>
        </p:nvSpPr>
        <p:spPr>
          <a:xfrm>
            <a:off x="223791" y="1836769"/>
            <a:ext cx="149144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Настройки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FAEDD-373B-8D1E-A875-124F553DCC38}"/>
              </a:ext>
            </a:extLst>
          </p:cNvPr>
          <p:cNvSpPr txBox="1"/>
          <p:nvPr/>
        </p:nvSpPr>
        <p:spPr>
          <a:xfrm>
            <a:off x="8460420" y="4581731"/>
            <a:ext cx="320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Проверка знаний через:</a:t>
            </a:r>
          </a:p>
          <a:p>
            <a:r>
              <a:rPr lang="ru-RU" sz="1400" dirty="0"/>
              <a:t>1 </a:t>
            </a:r>
            <a:r>
              <a:rPr lang="ru-RU" sz="1400" dirty="0" err="1"/>
              <a:t>мес</a:t>
            </a:r>
            <a:r>
              <a:rPr lang="ru-RU" sz="1400" dirty="0"/>
              <a:t> 2 </a:t>
            </a:r>
            <a:r>
              <a:rPr lang="ru-RU" sz="1400" dirty="0" err="1"/>
              <a:t>нед</a:t>
            </a:r>
            <a:r>
              <a:rPr lang="ru-RU" sz="1400" dirty="0"/>
              <a:t> 3 дня</a:t>
            </a:r>
          </a:p>
          <a:p>
            <a:r>
              <a:rPr lang="ru-RU" sz="1400" dirty="0"/>
              <a:t>Дата проверки: 21.04.2024</a:t>
            </a:r>
          </a:p>
          <a:p>
            <a:r>
              <a:rPr lang="ru-RU" sz="1400" dirty="0"/>
              <a:t>Прошлый результат: 77%</a:t>
            </a:r>
          </a:p>
        </p:txBody>
      </p:sp>
    </p:spTree>
    <p:extLst>
      <p:ext uri="{BB962C8B-B14F-4D97-AF65-F5344CB8AC3E}">
        <p14:creationId xmlns:p14="http://schemas.microsoft.com/office/powerpoint/2010/main" val="241792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27B270-35CE-DCAC-D032-2AD4690A31E3}"/>
              </a:ext>
            </a:extLst>
          </p:cNvPr>
          <p:cNvSpPr txBox="1"/>
          <p:nvPr/>
        </p:nvSpPr>
        <p:spPr>
          <a:xfrm>
            <a:off x="190130" y="904172"/>
            <a:ext cx="5518211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Статистика работы в ЭМСУ</a:t>
            </a:r>
          </a:p>
          <a:p>
            <a:r>
              <a:rPr lang="ru-RU" sz="1400" dirty="0"/>
              <a:t>Число выдвинутых инициатив:					10</a:t>
            </a:r>
          </a:p>
          <a:p>
            <a:r>
              <a:rPr lang="ru-RU" sz="1400" dirty="0"/>
              <a:t>Число поддержанных населением инициатив:	7 – 70%</a:t>
            </a:r>
          </a:p>
          <a:p>
            <a:r>
              <a:rPr lang="ru-RU" sz="1400" dirty="0"/>
              <a:t>Число поддержанных ОМСУ инициатив:			5 – 50%</a:t>
            </a:r>
          </a:p>
          <a:p>
            <a:r>
              <a:rPr lang="ru-RU" sz="1400" dirty="0"/>
              <a:t>Число отклонённых населением инициатив:		3 – 30%</a:t>
            </a:r>
          </a:p>
          <a:p>
            <a:r>
              <a:rPr lang="ru-RU" sz="1400" dirty="0"/>
              <a:t>Число отклонённых ОМСУ инициатив:			5 – 50%</a:t>
            </a:r>
          </a:p>
          <a:p>
            <a:r>
              <a:rPr lang="ru-RU" sz="1400" dirty="0"/>
              <a:t>Вы поддержали инициатив:					18 – 12%</a:t>
            </a:r>
          </a:p>
          <a:p>
            <a:r>
              <a:rPr lang="ru-RU" sz="1400" dirty="0"/>
              <a:t>Вы не поддержали инициатив:					17 – 11%</a:t>
            </a:r>
          </a:p>
          <a:p>
            <a:r>
              <a:rPr lang="ru-RU" sz="1400" dirty="0"/>
              <a:t>Самые популярные предложения у населения:      (ссылки)</a:t>
            </a:r>
          </a:p>
          <a:p>
            <a:r>
              <a:rPr lang="ru-RU" sz="1400" dirty="0"/>
              <a:t>Самые популярные предложения у ОМСУ:	         (ссылки)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2F8A4-B9AA-488A-DB6B-FEE565487243}"/>
              </a:ext>
            </a:extLst>
          </p:cNvPr>
          <p:cNvSpPr txBox="1"/>
          <p:nvPr/>
        </p:nvSpPr>
        <p:spPr>
          <a:xfrm>
            <a:off x="190130" y="3192816"/>
            <a:ext cx="330027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Число комментариев:	564</a:t>
            </a:r>
          </a:p>
          <a:p>
            <a:r>
              <a:rPr lang="ru-RU" sz="1400" dirty="0"/>
              <a:t>Жители поддержали:	462</a:t>
            </a:r>
          </a:p>
          <a:p>
            <a:r>
              <a:rPr lang="ru-RU" sz="1400" dirty="0"/>
              <a:t>Жители не поддержали:	102</a:t>
            </a:r>
          </a:p>
          <a:p>
            <a:r>
              <a:rPr lang="ru-RU" sz="1400" dirty="0"/>
              <a:t>ОМСУ поддержали:		44</a:t>
            </a:r>
          </a:p>
          <a:p>
            <a:r>
              <a:rPr lang="ru-RU" sz="1400" dirty="0"/>
              <a:t>ОМСУ не поддержали:	16</a:t>
            </a:r>
          </a:p>
          <a:p>
            <a:endParaRPr lang="ru-RU" sz="1400" dirty="0"/>
          </a:p>
          <a:p>
            <a:r>
              <a:rPr lang="ru-RU" sz="1400" b="1" dirty="0"/>
              <a:t>75% поддержки (26 место из 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3610F-272E-7876-8DDE-B01D4B14C669}"/>
              </a:ext>
            </a:extLst>
          </p:cNvPr>
          <p:cNvSpPr txBox="1"/>
          <p:nvPr/>
        </p:nvSpPr>
        <p:spPr>
          <a:xfrm>
            <a:off x="190130" y="5756589"/>
            <a:ext cx="47177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Общая статистика</a:t>
            </a:r>
          </a:p>
          <a:p>
            <a:r>
              <a:rPr lang="ru-RU" sz="1400" dirty="0"/>
              <a:t>Время, проведённое в системе:	3дн 17ч 27мин</a:t>
            </a:r>
          </a:p>
          <a:p>
            <a:r>
              <a:rPr lang="ru-RU" sz="1400" dirty="0"/>
              <a:t>За февраль 2024г:	4ч 15мин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197AA-B83C-9D46-E7A3-D7F389113948}"/>
              </a:ext>
            </a:extLst>
          </p:cNvPr>
          <p:cNvSpPr txBox="1"/>
          <p:nvPr/>
        </p:nvSpPr>
        <p:spPr>
          <a:xfrm>
            <a:off x="190130" y="4804351"/>
            <a:ext cx="34785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Интересы</a:t>
            </a:r>
          </a:p>
          <a:p>
            <a:r>
              <a:rPr lang="ru-RU" sz="1400" dirty="0"/>
              <a:t>ЖКХ				 – 76%</a:t>
            </a:r>
          </a:p>
          <a:p>
            <a:r>
              <a:rPr lang="ru-RU" sz="1400" dirty="0"/>
              <a:t>Благоустройство	 – 12% </a:t>
            </a:r>
          </a:p>
          <a:p>
            <a:r>
              <a:rPr lang="ru-RU" sz="1400" dirty="0"/>
              <a:t>Общественные мероприятия – 12%</a:t>
            </a:r>
          </a:p>
          <a:p>
            <a:endParaRPr lang="ru-RU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943C4-F620-4CBF-1473-7B2D1E2645C6}"/>
              </a:ext>
            </a:extLst>
          </p:cNvPr>
          <p:cNvSpPr txBox="1"/>
          <p:nvPr/>
        </p:nvSpPr>
        <p:spPr>
          <a:xfrm>
            <a:off x="6096000" y="904172"/>
            <a:ext cx="5595891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Статистика работы в ЭМСУ</a:t>
            </a:r>
          </a:p>
          <a:p>
            <a:r>
              <a:rPr lang="ru-RU" sz="1400" dirty="0"/>
              <a:t>Число выдвинутых инициатив:					10</a:t>
            </a:r>
          </a:p>
          <a:p>
            <a:r>
              <a:rPr lang="ru-RU" sz="1400" dirty="0"/>
              <a:t>Число поддержанных населением инициатив:	0 – 100%</a:t>
            </a:r>
          </a:p>
          <a:p>
            <a:r>
              <a:rPr lang="ru-RU" sz="1400" dirty="0"/>
              <a:t>Число поддержанных ОМСУ инициатив:			0 – 100%</a:t>
            </a:r>
          </a:p>
          <a:p>
            <a:r>
              <a:rPr lang="ru-RU" sz="1400" dirty="0"/>
              <a:t>Число отклонённых населением инициатив:		10 – 100%</a:t>
            </a:r>
          </a:p>
          <a:p>
            <a:r>
              <a:rPr lang="ru-RU" sz="1400" dirty="0"/>
              <a:t>Число отклонённых ОМСУ инициатив:			10 – 100%</a:t>
            </a:r>
          </a:p>
          <a:p>
            <a:r>
              <a:rPr lang="ru-RU" sz="1400" dirty="0"/>
              <a:t>Вы поддержали инициатив:					18 – 12%</a:t>
            </a:r>
          </a:p>
          <a:p>
            <a:r>
              <a:rPr lang="ru-RU" sz="1400" dirty="0"/>
              <a:t>Вы не поддержали инициатив:					17 – 11%</a:t>
            </a:r>
          </a:p>
          <a:p>
            <a:r>
              <a:rPr lang="ru-RU" sz="1400" dirty="0"/>
              <a:t>Самые популярные предложения у населения:      (ссылки)</a:t>
            </a:r>
          </a:p>
          <a:p>
            <a:r>
              <a:rPr lang="ru-RU" sz="1400" dirty="0"/>
              <a:t>Самые популярные предложения у ОМСУ:	         (ссылки)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8E3A9-F990-8AF8-9B43-F9A0D52AC9D5}"/>
              </a:ext>
            </a:extLst>
          </p:cNvPr>
          <p:cNvSpPr txBox="1"/>
          <p:nvPr/>
        </p:nvSpPr>
        <p:spPr>
          <a:xfrm>
            <a:off x="6096000" y="3192816"/>
            <a:ext cx="3300273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Число комментариев:	20</a:t>
            </a:r>
          </a:p>
          <a:p>
            <a:r>
              <a:rPr lang="ru-RU" sz="1400" dirty="0"/>
              <a:t>Жители поддержали:	2</a:t>
            </a:r>
          </a:p>
          <a:p>
            <a:r>
              <a:rPr lang="ru-RU" sz="1400" dirty="0"/>
              <a:t>Жители не поддержали:	18</a:t>
            </a:r>
          </a:p>
          <a:p>
            <a:r>
              <a:rPr lang="ru-RU" sz="1400" dirty="0"/>
              <a:t>ОМСУ поддержали:		0</a:t>
            </a:r>
          </a:p>
          <a:p>
            <a:r>
              <a:rPr lang="ru-RU" sz="1400" dirty="0"/>
              <a:t>ОМСУ не поддержали:	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FEF9F-0693-3679-BFE1-65A44243991A}"/>
              </a:ext>
            </a:extLst>
          </p:cNvPr>
          <p:cNvSpPr txBox="1"/>
          <p:nvPr/>
        </p:nvSpPr>
        <p:spPr>
          <a:xfrm>
            <a:off x="6096000" y="5756589"/>
            <a:ext cx="47177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Общая статистика</a:t>
            </a:r>
          </a:p>
          <a:p>
            <a:r>
              <a:rPr lang="ru-RU" sz="1400" dirty="0"/>
              <a:t>Время, проведённое в системе:	0дн 17ч 27мин</a:t>
            </a:r>
          </a:p>
          <a:p>
            <a:r>
              <a:rPr lang="ru-RU" sz="1400" dirty="0"/>
              <a:t>За февраль 2024г:	0ч 15мин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EB15F-FFBE-332E-9DA5-E0032FE2FB79}"/>
              </a:ext>
            </a:extLst>
          </p:cNvPr>
          <p:cNvSpPr txBox="1"/>
          <p:nvPr/>
        </p:nvSpPr>
        <p:spPr>
          <a:xfrm>
            <a:off x="6096000" y="4804351"/>
            <a:ext cx="34785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Интересы</a:t>
            </a:r>
          </a:p>
          <a:p>
            <a:r>
              <a:rPr lang="ru-RU" sz="1400" dirty="0"/>
              <a:t>ЖКХ				 – 1%</a:t>
            </a:r>
          </a:p>
          <a:p>
            <a:r>
              <a:rPr lang="ru-RU" sz="1400" dirty="0"/>
              <a:t>Благоустройство	 – 1% </a:t>
            </a:r>
          </a:p>
          <a:p>
            <a:r>
              <a:rPr lang="ru-RU" sz="1400" dirty="0"/>
              <a:t>Общественные мероприятия – 98%</a:t>
            </a:r>
          </a:p>
          <a:p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7FC7D-924B-B0EB-C0EA-9B8E0624F9F7}"/>
              </a:ext>
            </a:extLst>
          </p:cNvPr>
          <p:cNvSpPr txBox="1"/>
          <p:nvPr/>
        </p:nvSpPr>
        <p:spPr>
          <a:xfrm>
            <a:off x="190130" y="534099"/>
            <a:ext cx="1677880" cy="38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Профиль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2CE48-AAF5-2297-033D-931EA50815B4}"/>
              </a:ext>
            </a:extLst>
          </p:cNvPr>
          <p:cNvSpPr txBox="1"/>
          <p:nvPr/>
        </p:nvSpPr>
        <p:spPr>
          <a:xfrm>
            <a:off x="6096000" y="534099"/>
            <a:ext cx="1677880" cy="38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Профиль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D46A18-507D-94A8-279E-CBC690D8397F}"/>
              </a:ext>
            </a:extLst>
          </p:cNvPr>
          <p:cNvSpPr txBox="1"/>
          <p:nvPr/>
        </p:nvSpPr>
        <p:spPr>
          <a:xfrm>
            <a:off x="1500326" y="106532"/>
            <a:ext cx="86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Вакансия «Руководитель управления кап. Строительства и ЖКХ»</a:t>
            </a:r>
          </a:p>
        </p:txBody>
      </p:sp>
    </p:spTree>
    <p:extLst>
      <p:ext uri="{BB962C8B-B14F-4D97-AF65-F5344CB8AC3E}">
        <p14:creationId xmlns:p14="http://schemas.microsoft.com/office/powerpoint/2010/main" val="183351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8F9F66-DA99-B073-E823-5D07E74E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79" y="1331259"/>
            <a:ext cx="10957004" cy="50517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Личный кабинет депутата позволяет: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Вести коллективную разработку и обсуждение проектов решений удалённо, с разнесением во времени. Можно встроить модуль видеоконференций.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Обрабатывать и категорировать поступающие обращения. Формировать ленты из предложений по направлениям, для совместной проработки с Администрацией.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Управлять параметрами обсуждения и формировать условную рабочую группу по каждому поступившему предложению если это необходимо.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Мониторинг, аналитика, используя все предоставляемые системой данные.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Депутат МСУ больше не находится в информационном вакууме и имеет наглядный инструмент-помощник принятия решений и контроля за обстановкой.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218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8F9F66-DA99-B073-E823-5D07E74E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79" y="1331259"/>
            <a:ext cx="10957004" cy="505178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Личный кабинет сотрудника Администрации позволяет: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Производить таргетированное выборочное оповещение пользователей по событиям исходя из типа оповещения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Осуществлять приём и взаимодействовать с гражданами, работать с обращениями по своему направлению.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Принимать участие в обсуждениях инициатив, поступивших в СД и подготавливаемых вопросах сессии, если данный сотрудник включен в условную рабочую группу.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Участвовать в организации и составлении мероприятий, заданий всех видов по линии Администрации, их плана.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996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355D5-2A89-B132-B1E0-1B0AD1C3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замена международной напряжённости на цивилизованное сотрудничество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841DE4B-A860-FE1D-5347-101308E5C120}"/>
              </a:ext>
            </a:extLst>
          </p:cNvPr>
          <p:cNvGraphicFramePr>
            <a:graphicFrameLocks noGrp="1"/>
          </p:cNvGraphicFramePr>
          <p:nvPr/>
        </p:nvGraphicFramePr>
        <p:xfrm>
          <a:off x="1386038" y="2930206"/>
          <a:ext cx="2928510" cy="287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46">
                  <a:extLst>
                    <a:ext uri="{9D8B030D-6E8A-4147-A177-3AD203B41FA5}">
                      <a16:colId xmlns:a16="http://schemas.microsoft.com/office/drawing/2014/main" val="1840395725"/>
                    </a:ext>
                  </a:extLst>
                </a:gridCol>
                <a:gridCol w="979832">
                  <a:extLst>
                    <a:ext uri="{9D8B030D-6E8A-4147-A177-3AD203B41FA5}">
                      <a16:colId xmlns:a16="http://schemas.microsoft.com/office/drawing/2014/main" val="2525072711"/>
                    </a:ext>
                  </a:extLst>
                </a:gridCol>
                <a:gridCol w="979832">
                  <a:extLst>
                    <a:ext uri="{9D8B030D-6E8A-4147-A177-3AD203B41FA5}">
                      <a16:colId xmlns:a16="http://schemas.microsoft.com/office/drawing/2014/main" val="3251615698"/>
                    </a:ext>
                  </a:extLst>
                </a:gridCol>
              </a:tblGrid>
              <a:tr h="958597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Фед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Фед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Фед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33238"/>
                  </a:ext>
                </a:extLst>
              </a:tr>
              <a:tr h="9585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Регион</a:t>
                      </a:r>
                    </a:p>
                    <a:p>
                      <a:pPr algn="ctr"/>
                      <a:r>
                        <a:rPr lang="ru-RU" dirty="0"/>
                        <a:t>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Регион</a:t>
                      </a:r>
                    </a:p>
                    <a:p>
                      <a:pPr algn="ctr"/>
                      <a:r>
                        <a:rPr lang="ru-RU" dirty="0"/>
                        <a:t>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Регион</a:t>
                      </a:r>
                    </a:p>
                    <a:p>
                      <a:pPr algn="ctr"/>
                      <a:r>
                        <a:rPr lang="ru-RU" dirty="0"/>
                        <a:t>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6454"/>
                  </a:ext>
                </a:extLst>
              </a:tr>
              <a:tr h="958597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Муниц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Муниц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4553"/>
                  </a:ext>
                </a:extLst>
              </a:tr>
            </a:tbl>
          </a:graphicData>
        </a:graphic>
      </p:graphicFrame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9185A9FA-EB2C-79A8-BFF2-614C16B9978F}"/>
              </a:ext>
            </a:extLst>
          </p:cNvPr>
          <p:cNvGraphicFramePr>
            <a:graphicFrameLocks noGrp="1"/>
          </p:cNvGraphicFramePr>
          <p:nvPr/>
        </p:nvGraphicFramePr>
        <p:xfrm>
          <a:off x="7422225" y="2930206"/>
          <a:ext cx="2939496" cy="287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32">
                  <a:extLst>
                    <a:ext uri="{9D8B030D-6E8A-4147-A177-3AD203B41FA5}">
                      <a16:colId xmlns:a16="http://schemas.microsoft.com/office/drawing/2014/main" val="1840395725"/>
                    </a:ext>
                  </a:extLst>
                </a:gridCol>
                <a:gridCol w="979832">
                  <a:extLst>
                    <a:ext uri="{9D8B030D-6E8A-4147-A177-3AD203B41FA5}">
                      <a16:colId xmlns:a16="http://schemas.microsoft.com/office/drawing/2014/main" val="2525072711"/>
                    </a:ext>
                  </a:extLst>
                </a:gridCol>
                <a:gridCol w="979832">
                  <a:extLst>
                    <a:ext uri="{9D8B030D-6E8A-4147-A177-3AD203B41FA5}">
                      <a16:colId xmlns:a16="http://schemas.microsoft.com/office/drawing/2014/main" val="3251615698"/>
                    </a:ext>
                  </a:extLst>
                </a:gridCol>
              </a:tblGrid>
              <a:tr h="958597"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Фед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Фед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bg1"/>
                          </a:solidFill>
                        </a:rPr>
                        <a:t>Фед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33238"/>
                  </a:ext>
                </a:extLst>
              </a:tr>
              <a:tr h="95859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Регион</a:t>
                      </a:r>
                    </a:p>
                    <a:p>
                      <a:pPr algn="ctr"/>
                      <a:r>
                        <a:rPr lang="ru-RU" dirty="0"/>
                        <a:t>З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Регион</a:t>
                      </a:r>
                    </a:p>
                    <a:p>
                      <a:pPr algn="ctr"/>
                      <a:r>
                        <a:rPr lang="ru-RU" dirty="0"/>
                        <a:t>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Регион</a:t>
                      </a:r>
                    </a:p>
                    <a:p>
                      <a:pPr algn="ctr"/>
                      <a:r>
                        <a:rPr lang="ru-RU" dirty="0"/>
                        <a:t>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6454"/>
                  </a:ext>
                </a:extLst>
              </a:tr>
              <a:tr h="958597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Муниц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П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Муниц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И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64553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E744521-248F-D461-95CD-33DFCF58AB93}"/>
              </a:ext>
            </a:extLst>
          </p:cNvPr>
          <p:cNvCxnSpPr>
            <a:cxnSpLocks/>
          </p:cNvCxnSpPr>
          <p:nvPr/>
        </p:nvCxnSpPr>
        <p:spPr>
          <a:xfrm>
            <a:off x="4314548" y="3355759"/>
            <a:ext cx="3107677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нак умножения 9">
            <a:extLst>
              <a:ext uri="{FF2B5EF4-FFF2-40B4-BE49-F238E27FC236}">
                <a16:creationId xmlns:a16="http://schemas.microsoft.com/office/drawing/2014/main" id="{C58357BD-4E4A-0462-CE39-5D6C54E31E29}"/>
              </a:ext>
            </a:extLst>
          </p:cNvPr>
          <p:cNvSpPr/>
          <p:nvPr/>
        </p:nvSpPr>
        <p:spPr>
          <a:xfrm>
            <a:off x="5411186" y="2930206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52A2-7C52-EBF2-5D2B-8B4DD5A5CC27}"/>
              </a:ext>
            </a:extLst>
          </p:cNvPr>
          <p:cNvSpPr txBox="1"/>
          <p:nvPr/>
        </p:nvSpPr>
        <p:spPr>
          <a:xfrm>
            <a:off x="2358189" y="2235171"/>
            <a:ext cx="130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Россия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45A47-B445-EF27-3AA9-CF481CD36998}"/>
              </a:ext>
            </a:extLst>
          </p:cNvPr>
          <p:cNvSpPr txBox="1"/>
          <p:nvPr/>
        </p:nvSpPr>
        <p:spPr>
          <a:xfrm>
            <a:off x="7594333" y="2287193"/>
            <a:ext cx="262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Пример другим странам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75A7741-B016-F896-166E-85267330CB17}"/>
              </a:ext>
            </a:extLst>
          </p:cNvPr>
          <p:cNvCxnSpPr>
            <a:cxnSpLocks/>
          </p:cNvCxnSpPr>
          <p:nvPr/>
        </p:nvCxnSpPr>
        <p:spPr>
          <a:xfrm>
            <a:off x="4389120" y="5284269"/>
            <a:ext cx="303310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0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8F9F66-DA99-B073-E823-5D07E74E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79" y="1331259"/>
            <a:ext cx="10957004" cy="505178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Монитор руководителя Администрации: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Полный мониторинг, статистика и аналитика работы Администрации с населением по всем направлениям и запросам через сайт.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Усиление дисциплины. Автоконтроль нахождения сотрудников на рабочих местах и исполнения заданий. Аналитика эффективности.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Точечный автоконтроль подготовки мероприятий с авто информированием по стадиям реализации. Накопление сценариев подготовки и опыта проведения для дальнейшего более быстрого использования готовых шаблонов.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Непрерывное построение и корректировка общей дорожной карты муниципального округа совместно с СД.</a:t>
            </a:r>
          </a:p>
        </p:txBody>
      </p:sp>
    </p:spTree>
    <p:extLst>
      <p:ext uri="{BB962C8B-B14F-4D97-AF65-F5344CB8AC3E}">
        <p14:creationId xmlns:p14="http://schemas.microsoft.com/office/powerpoint/2010/main" val="354891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8F9F66-DA99-B073-E823-5D07E74E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79" y="1331259"/>
            <a:ext cx="10957004" cy="505178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Монитор Председателя Совета Депутатов: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Полный мониторинг, статистика и аналитика общественных настроений и запросов по всему округу.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Обеспечение непрерывного функционирования представительного органа и каждого депутата в отдельности.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Планирование и организация заседаний и встреч всех видов с автоматическим оповещением приглашённых участников и рассылкой необходимых материалов.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•	Мониторинг деятельности Администрации через ресурс. Такая техническая возможность появляется в личном кабинете всех депутатов.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729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3. Информационный ресурс ЭМСУ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AD9321E7-7F2C-1CC1-4E31-EC819728B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77509"/>
              </p:ext>
            </p:extLst>
          </p:nvPr>
        </p:nvGraphicFramePr>
        <p:xfrm>
          <a:off x="372368" y="1500902"/>
          <a:ext cx="11447264" cy="5320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03">
                  <a:extLst>
                    <a:ext uri="{9D8B030D-6E8A-4147-A177-3AD203B41FA5}">
                      <a16:colId xmlns:a16="http://schemas.microsoft.com/office/drawing/2014/main" val="3515229117"/>
                    </a:ext>
                  </a:extLst>
                </a:gridCol>
                <a:gridCol w="2895099">
                  <a:extLst>
                    <a:ext uri="{9D8B030D-6E8A-4147-A177-3AD203B41FA5}">
                      <a16:colId xmlns:a16="http://schemas.microsoft.com/office/drawing/2014/main" val="164906179"/>
                    </a:ext>
                  </a:extLst>
                </a:gridCol>
                <a:gridCol w="1908699">
                  <a:extLst>
                    <a:ext uri="{9D8B030D-6E8A-4147-A177-3AD203B41FA5}">
                      <a16:colId xmlns:a16="http://schemas.microsoft.com/office/drawing/2014/main" val="1934381030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817136844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val="1159195594"/>
                    </a:ext>
                  </a:extLst>
                </a:gridCol>
                <a:gridCol w="3666478">
                  <a:extLst>
                    <a:ext uri="{9D8B030D-6E8A-4147-A177-3AD203B41FA5}">
                      <a16:colId xmlns:a16="http://schemas.microsoft.com/office/drawing/2014/main" val="2423871940"/>
                    </a:ext>
                  </a:extLst>
                </a:gridCol>
              </a:tblGrid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Ответственный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Дата/время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Исп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Комментарий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907032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Взять флаг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10.02.2024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√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Флаг забыли в прошлый раз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8886359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Очистить территорию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09.02.2024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/>
                        <a:t>√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Трактор был на ремонте, по технике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0896614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Смонтировать аппаратуру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Кобылкин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10.02.2024</a:t>
                      </a:r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√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74340221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Развешать баннеры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10.02.2024</a:t>
                      </a:r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√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Смотали баннер со сцены порвав нижнюю часть, нужно зашить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9800308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Скамейки установить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10.02.2024</a:t>
                      </a:r>
                    </a:p>
                    <a:p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0435668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Забрать костюмы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Сидорова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07.02.2024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√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Костюмы были не готовы, нужно заказывать за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793451"/>
                  </a:ext>
                </a:extLst>
              </a:tr>
              <a:tr h="642450"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Репетиция в ДК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Сидорова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09.02.2024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0302318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70ADB1-1456-3DDD-596A-99CE933D4837}"/>
              </a:ext>
            </a:extLst>
          </p:cNvPr>
          <p:cNvSpPr txBox="1"/>
          <p:nvPr/>
        </p:nvSpPr>
        <p:spPr>
          <a:xfrm>
            <a:off x="603681" y="880942"/>
            <a:ext cx="6001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Мероприятие: День посёлка</a:t>
            </a:r>
          </a:p>
        </p:txBody>
      </p:sp>
    </p:spTree>
    <p:extLst>
      <p:ext uri="{BB962C8B-B14F-4D97-AF65-F5344CB8AC3E}">
        <p14:creationId xmlns:p14="http://schemas.microsoft.com/office/powerpoint/2010/main" val="3228735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46" y="2672135"/>
            <a:ext cx="9643108" cy="1917620"/>
          </a:xfrm>
        </p:spPr>
        <p:txBody>
          <a:bodyPr/>
          <a:lstStyle/>
          <a:p>
            <a:r>
              <a:rPr lang="ru-RU" sz="3200" dirty="0"/>
              <a:t>ЭМСУ сейчас это реализованная в опытном варианте,  опробованная и переработанная с учётом полученного опыта, но не реализованная в конечном варианте электронная система – инструмент наступления времени профессионалов.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91327-0013-42FD-93D6-F18A2D00FCF6}"/>
              </a:ext>
            </a:extLst>
          </p:cNvPr>
          <p:cNvSpPr txBox="1"/>
          <p:nvPr/>
        </p:nvSpPr>
        <p:spPr>
          <a:xfrm>
            <a:off x="204187" y="150920"/>
            <a:ext cx="10049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«Если человечество хочет выжить и двигаться на более высокие уровни, важное значение имеет новый тип мышления» </a:t>
            </a:r>
            <a:endParaRPr lang="en-US" sz="2400" dirty="0"/>
          </a:p>
          <a:p>
            <a:endParaRPr lang="en-US" sz="2400" dirty="0"/>
          </a:p>
          <a:p>
            <a:pPr algn="r"/>
            <a:r>
              <a:rPr lang="ru-RU" sz="2400" dirty="0"/>
              <a:t>Альберт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3032055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79" y="177510"/>
            <a:ext cx="9404723" cy="648113"/>
          </a:xfrm>
        </p:spPr>
        <p:txBody>
          <a:bodyPr/>
          <a:lstStyle/>
          <a:p>
            <a:r>
              <a:rPr lang="ru-RU" sz="2800" dirty="0"/>
              <a:t>4. Анализ возможностей, рисков, сильных и слабых сторон (SWOT)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BF459207-7958-8639-140D-2BB898DBD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12175"/>
              </p:ext>
            </p:extLst>
          </p:nvPr>
        </p:nvGraphicFramePr>
        <p:xfrm>
          <a:off x="346229" y="1083077"/>
          <a:ext cx="9898601" cy="5656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5794">
                  <a:extLst>
                    <a:ext uri="{9D8B030D-6E8A-4147-A177-3AD203B41FA5}">
                      <a16:colId xmlns:a16="http://schemas.microsoft.com/office/drawing/2014/main" val="2750826764"/>
                    </a:ext>
                  </a:extLst>
                </a:gridCol>
                <a:gridCol w="5102807">
                  <a:extLst>
                    <a:ext uri="{9D8B030D-6E8A-4147-A177-3AD203B41FA5}">
                      <a16:colId xmlns:a16="http://schemas.microsoft.com/office/drawing/2014/main" val="1647261364"/>
                    </a:ext>
                  </a:extLst>
                </a:gridCol>
              </a:tblGrid>
              <a:tr h="3136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Сильные стороны </a:t>
                      </a:r>
                    </a:p>
                    <a:p>
                      <a:pPr algn="ctr"/>
                      <a:r>
                        <a:rPr lang="ru-RU" sz="1400" dirty="0" err="1">
                          <a:effectLst/>
                        </a:rPr>
                        <a:t>Strengths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en-US" sz="1400" dirty="0">
                          <a:effectLst/>
                        </a:rPr>
                        <a:t>S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3" marR="5096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Слабые стороны 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Weaknesses (</a:t>
                      </a:r>
                      <a:r>
                        <a:rPr lang="en-US" sz="1400">
                          <a:effectLst/>
                        </a:rPr>
                        <a:t>W)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3" marR="50963" marT="0" marB="0"/>
                </a:tc>
                <a:extLst>
                  <a:ext uri="{0D108BD9-81ED-4DB2-BD59-A6C34878D82A}">
                    <a16:rowId xmlns:a16="http://schemas.microsoft.com/office/drawing/2014/main" val="2777726657"/>
                  </a:ext>
                </a:extLst>
              </a:tr>
              <a:tr h="1857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1.Переориентирование общественного настроения с негативного состояния в продуктивную плоскость и консолидация общества.</a:t>
                      </a:r>
                      <a:endParaRPr lang="ru-RU" sz="1100" dirty="0">
                        <a:effectLst/>
                      </a:endParaRPr>
                    </a:p>
                    <a:p>
                      <a:pPr algn="l"/>
                      <a:r>
                        <a:rPr lang="ru-RU" sz="1200" dirty="0">
                          <a:effectLst/>
                        </a:rPr>
                        <a:t>2. Принципиально более качественное формирование органов МСУ, с повышением качества управления.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</a:rPr>
                        <a:t>3. Удержание талантливого населения в сельских территориях, через повышение соучастия в развитии территорий.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</a:rPr>
                        <a:t>4. Рост общественного правосознания.</a:t>
                      </a:r>
                    </a:p>
                    <a:p>
                      <a:pPr algn="l"/>
                      <a:r>
                        <a:rPr lang="ru-RU" sz="1200" dirty="0">
                          <a:effectLst/>
                        </a:rPr>
                        <a:t>5. Повышение рейтинга доверия власти.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3" marR="5096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Медленное распространение среди населения на начальном этапе.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Неподготовленность органов МСУ и населения к новому инструменту.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Предвзятое отношение населения и слабое участие на начальном этапе.</a:t>
                      </a:r>
                    </a:p>
                  </a:txBody>
                  <a:tcPr marL="50963" marR="50963" marT="0" marB="0" anchor="ctr"/>
                </a:tc>
                <a:extLst>
                  <a:ext uri="{0D108BD9-81ED-4DB2-BD59-A6C34878D82A}">
                    <a16:rowId xmlns:a16="http://schemas.microsoft.com/office/drawing/2014/main" val="3568044878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Возможности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Opportunities</a:t>
                      </a:r>
                      <a:r>
                        <a:rPr lang="en-US" sz="1400">
                          <a:effectLst/>
                        </a:rPr>
                        <a:t> (O)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3" marR="5096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Опасности</a:t>
                      </a:r>
                    </a:p>
                    <a:p>
                      <a:pPr algn="ctr"/>
                      <a:r>
                        <a:rPr lang="ru-RU" sz="1400">
                          <a:effectLst/>
                        </a:rPr>
                        <a:t>Threats</a:t>
                      </a:r>
                      <a:r>
                        <a:rPr lang="en-US" sz="1400">
                          <a:effectLst/>
                        </a:rPr>
                        <a:t> (T)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3" marR="50963" marT="0" marB="0"/>
                </a:tc>
                <a:extLst>
                  <a:ext uri="{0D108BD9-81ED-4DB2-BD59-A6C34878D82A}">
                    <a16:rowId xmlns:a16="http://schemas.microsoft.com/office/drawing/2014/main" val="1724899144"/>
                  </a:ext>
                </a:extLst>
              </a:tr>
              <a:tr h="2894778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Эволюционное взросление населения, как лучший показатель эффективности МСУ.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Культурно-идеологический рост населения.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В долгосрочной перспективе, исключение фактора коррупциогенности и формирование культуры его отторжения в обществе и среде управления.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Исключение протестных настроений в обществе, посредством перенаправления энергии в созидательное направление.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Формирование политической поддержки и уверенности в принимаемых решениях органами МСУ, основанное на факте сбалансированного соучастия населения.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963" marR="5096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Сложность прогнозирования поступающей информации от населения на начальном этапе использования ресурса.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 </a:t>
                      </a:r>
                      <a:r>
                        <a:rPr lang="ru-RU" sz="1200" dirty="0" err="1">
                          <a:effectLst/>
                        </a:rPr>
                        <a:t>допонимание</a:t>
                      </a:r>
                      <a:r>
                        <a:rPr lang="ru-RU" sz="1200" dirty="0">
                          <a:effectLst/>
                        </a:rPr>
                        <a:t> и сопротивление действующей исполнительной ветви органов МСУ, основанное на факторах человеческой природы и текущего положения дел.</a:t>
                      </a:r>
                    </a:p>
                  </a:txBody>
                  <a:tcPr marL="50963" marR="50963" marT="0" marB="0" anchor="ctr"/>
                </a:tc>
                <a:extLst>
                  <a:ext uri="{0D108BD9-81ED-4DB2-BD59-A6C34878D82A}">
                    <a16:rowId xmlns:a16="http://schemas.microsoft.com/office/drawing/2014/main" val="1962147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759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4E41-5E46-5FF6-84FD-2A88725A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ru-RU" sz="2800" dirty="0"/>
              <a:t>1. Аналитика функционирования «классического» МСУ. Уязвимости, ошибки, тенденции и прогноз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DB729-41E9-9DA8-C5EE-6FBFFFA0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20" y="1174028"/>
            <a:ext cx="10391543" cy="5493102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 Дисбалансы и неэффективность взаимодействия двух ветвей.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1.2 Проблематика представительных органов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1.2.1 Уровень привлечения внимания депутатского корпуса к вопросам управления. Причины и следствия рассмотрим в разделе выборы.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1.2.2 уровень компетентности депутатского корпуса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1.2.3 Качество работы с населением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1.2.4 Практика функционирования представительного органа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1.3 Проблематика исполнительных органов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1.3.1 Стагнация, либо степенная деградация качества управления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1.3.2 Кадровый голод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1.3.3 Уязвимости в алгоритме взаимодействия с представительной органом.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3. Проблематика процесса выборов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	1.3.1 Уровень компетентности населения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	1.3.2 Использование населением механизма выборов. Активное использование, пассивное использование.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0" algn="just">
              <a:lnSpc>
                <a:spcPct val="115000"/>
              </a:lnSpc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	1.3.3 Критерии выбора и результативность.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dirty="0">
                <a:effectLst/>
                <a:ea typeface="Microsoft YaHei UI Light" panose="020B0502040204020203" pitchFamily="34" charset="-122"/>
                <a:cs typeface="Times New Roman" panose="02020603050405020304" pitchFamily="18" charset="0"/>
              </a:rPr>
              <a:t>	1.3.4. Административный ресурс, его влияние и конечный эффект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349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4257F-1A2A-5B33-A1B7-7361CCA0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33122"/>
            <a:ext cx="9404723" cy="1400530"/>
          </a:xfrm>
        </p:spPr>
        <p:txBody>
          <a:bodyPr/>
          <a:lstStyle/>
          <a:p>
            <a:r>
              <a:rPr lang="ru-RU" sz="2800" dirty="0"/>
              <a:t>2. Задачи и решения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C6E40-CBB4-FD65-EC4D-945877960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11" y="996475"/>
            <a:ext cx="11680533" cy="5728403"/>
          </a:xfrm>
        </p:spPr>
        <p:txBody>
          <a:bodyPr>
            <a:normAutofit fontScale="62500" lnSpcReduction="20000"/>
          </a:bodyPr>
          <a:lstStyle/>
          <a:p>
            <a:r>
              <a:rPr lang="ru-RU" sz="1600" dirty="0"/>
              <a:t>1.		Повышение правовой грамотности населения.</a:t>
            </a:r>
          </a:p>
          <a:p>
            <a:r>
              <a:rPr lang="ru-RU" sz="1600" dirty="0"/>
              <a:t>2.		Устранение коррупциогенных факторов минуя законодательный и сопутствующие длительные процессы борьбы с данным явлением.</a:t>
            </a:r>
          </a:p>
          <a:p>
            <a:r>
              <a:rPr lang="ru-RU" sz="1600" dirty="0"/>
              <a:t>3.		Мобилизация интеллектуальной активности населения в русле МСУ.</a:t>
            </a:r>
          </a:p>
          <a:p>
            <a:r>
              <a:rPr lang="ru-RU" sz="1600" dirty="0"/>
              <a:t>4.		Реализация структурированной и устойчивой по предсказуемости концепции «коллективного разума». Что без применения информационных технологий вообще 		невозможно.</a:t>
            </a:r>
          </a:p>
          <a:p>
            <a:r>
              <a:rPr lang="ru-RU" sz="1600" dirty="0"/>
              <a:t>5.		Переработку алгоритма формирования органов МСУ.</a:t>
            </a:r>
          </a:p>
          <a:p>
            <a:r>
              <a:rPr lang="ru-RU" sz="1600" dirty="0"/>
              <a:t>6.		Блокирование доступа к управлению лиц, преследующих любые деструктивные цели во всех формах и проявлениях, а также неподготовленных кадров, на самом 		раннем, этапе размышлений об этом.</a:t>
            </a:r>
          </a:p>
          <a:p>
            <a:r>
              <a:rPr lang="ru-RU" sz="1600" dirty="0"/>
              <a:t>7.		Вместе с тем, создание условий для привлечения наиболее подготовленных, способных и деятельных людей и идей, в обе ветви МСУ.</a:t>
            </a:r>
          </a:p>
          <a:p>
            <a:r>
              <a:rPr lang="ru-RU" sz="1600" dirty="0"/>
              <a:t>8.		Обеспечение максимально возможного КПД управления, нацеленного на максимальное развитие и блокирования управленческих ошибок, </a:t>
            </a:r>
          </a:p>
          <a:p>
            <a:r>
              <a:rPr lang="ru-RU" sz="1600" dirty="0"/>
              <a:t>9.		Устранение эффекта «панибратства». Как одного из главных факторов торможения развития.</a:t>
            </a:r>
          </a:p>
          <a:p>
            <a:r>
              <a:rPr lang="ru-RU" sz="1600" dirty="0"/>
              <a:t>10.	Ликвидация негативного образа органов МСУ и органов государственной власти в целом, в долгосрочной перспективе.</a:t>
            </a:r>
          </a:p>
          <a:p>
            <a:r>
              <a:rPr lang="ru-RU" sz="1600" dirty="0"/>
              <a:t>11.	Консолидация населения, устранение волнений и социальной напряженности.</a:t>
            </a:r>
          </a:p>
          <a:p>
            <a:r>
              <a:rPr lang="ru-RU" sz="1600" dirty="0"/>
              <a:t>12.	Блокирование и обессмысливание нецелевого и неэффективного целевого использования бюджетных средств.</a:t>
            </a:r>
          </a:p>
          <a:p>
            <a:r>
              <a:rPr lang="ru-RU" sz="1600" dirty="0"/>
              <a:t>13.	Значительное повышение качества принятия управленческих решений.</a:t>
            </a:r>
          </a:p>
          <a:p>
            <a:r>
              <a:rPr lang="ru-RU" sz="1600" dirty="0"/>
              <a:t>14.	Принципиально более качественная кадровая политика формирования органов МСУ</a:t>
            </a:r>
          </a:p>
          <a:p>
            <a:r>
              <a:rPr lang="ru-RU" sz="1600" dirty="0"/>
              <a:t>15.	Автоматическое сосредоточение внимания действующего, а также пребывающего на ключевых постах длительное время руководства МСУ на общественных 			приоритетах, вместо личных, если такое присутствует но не прослеживается.</a:t>
            </a:r>
          </a:p>
          <a:p>
            <a:r>
              <a:rPr lang="ru-RU" sz="1600" dirty="0"/>
              <a:t>16.	Объективизация формирования органов 	МСУ.</a:t>
            </a:r>
          </a:p>
          <a:p>
            <a:r>
              <a:rPr lang="ru-RU" sz="1600" dirty="0"/>
              <a:t>17.	Обеспечение устойчивости системы управления к коррупциогенным и им подобным деградирующим факторам управления.</a:t>
            </a:r>
          </a:p>
          <a:p>
            <a:r>
              <a:rPr lang="ru-RU" sz="1600" dirty="0"/>
              <a:t>18.	Стабилизация и обеспечение устойчивости по предсказуемости вектора управления, при выполнении федеральных и региональных концепций  и программ.</a:t>
            </a:r>
          </a:p>
          <a:p>
            <a:r>
              <a:rPr lang="ru-RU" sz="1600" dirty="0"/>
              <a:t>19.	Радикальное улучшение качества и эффективности информационного обмена внутри системы МСУ.</a:t>
            </a:r>
          </a:p>
          <a:p>
            <a:r>
              <a:rPr lang="ru-RU" sz="1600" dirty="0"/>
              <a:t>20.	Новые возможности аналитики, ситуативного прогнозирования и планирования в автоматическом режиме.</a:t>
            </a:r>
          </a:p>
          <a:p>
            <a:r>
              <a:rPr lang="ru-RU" sz="1600" dirty="0"/>
              <a:t>21.	Постоянная, сбалансированная по нагрузке и понятная всем связь с населением. Без нагрузки на бюджет.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859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46" y="2672135"/>
            <a:ext cx="9643108" cy="1917620"/>
          </a:xfrm>
        </p:spPr>
        <p:txBody>
          <a:bodyPr/>
          <a:lstStyle/>
          <a:p>
            <a:r>
              <a:rPr lang="ru-RU" sz="6000" dirty="0"/>
              <a:t>Спасибо за внимание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91327-0013-42FD-93D6-F18A2D00FCF6}"/>
              </a:ext>
            </a:extLst>
          </p:cNvPr>
          <p:cNvSpPr txBox="1"/>
          <p:nvPr/>
        </p:nvSpPr>
        <p:spPr>
          <a:xfrm>
            <a:off x="204187" y="150920"/>
            <a:ext cx="100495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«Если человечество хочет выжить и двигаться на более высокие уровни, важное значение имеет новый тип мышления» </a:t>
            </a:r>
            <a:endParaRPr lang="en-US" sz="2400" dirty="0"/>
          </a:p>
          <a:p>
            <a:endParaRPr lang="en-US" sz="2400" dirty="0"/>
          </a:p>
          <a:p>
            <a:pPr algn="r"/>
            <a:r>
              <a:rPr lang="ru-RU" sz="2400" dirty="0"/>
              <a:t>Альберт 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13182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68A300-B177-D699-B995-CDB93387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909" y="0"/>
            <a:ext cx="8304166" cy="545976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6D09EB-AB6B-6701-7789-E1CD2E4A1140}"/>
              </a:ext>
            </a:extLst>
          </p:cNvPr>
          <p:cNvSpPr/>
          <p:nvPr/>
        </p:nvSpPr>
        <p:spPr>
          <a:xfrm>
            <a:off x="1146909" y="5335480"/>
            <a:ext cx="8304166" cy="16068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C5EA925-B910-8A37-09C8-0C0F92122A83}"/>
              </a:ext>
            </a:extLst>
          </p:cNvPr>
          <p:cNvSpPr/>
          <p:nvPr/>
        </p:nvSpPr>
        <p:spPr>
          <a:xfrm>
            <a:off x="1509203" y="5557421"/>
            <a:ext cx="7563775" cy="117185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Население одного МО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AB29970-726D-8CE7-BC5F-CB0DF207B456}"/>
              </a:ext>
            </a:extLst>
          </p:cNvPr>
          <p:cNvSpPr/>
          <p:nvPr/>
        </p:nvSpPr>
        <p:spPr>
          <a:xfrm>
            <a:off x="2334827" y="4665961"/>
            <a:ext cx="3107185" cy="11400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ЭМСУ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2-уровневая Фильтрация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Обучение, Воспитание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Подготовка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D582FB4-2C82-881A-7199-92E816E90D14}"/>
              </a:ext>
            </a:extLst>
          </p:cNvPr>
          <p:cNvCxnSpPr/>
          <p:nvPr/>
        </p:nvCxnSpPr>
        <p:spPr>
          <a:xfrm flipV="1">
            <a:off x="2406100" y="5574439"/>
            <a:ext cx="213064" cy="381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C9AD57F-F601-ABD3-3F57-76B4C2080FE2}"/>
              </a:ext>
            </a:extLst>
          </p:cNvPr>
          <p:cNvCxnSpPr>
            <a:cxnSpLocks/>
          </p:cNvCxnSpPr>
          <p:nvPr/>
        </p:nvCxnSpPr>
        <p:spPr>
          <a:xfrm flipV="1">
            <a:off x="2874926" y="5672092"/>
            <a:ext cx="106532" cy="355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BC7535E-5433-7E81-E30E-F2BFCBCF9360}"/>
              </a:ext>
            </a:extLst>
          </p:cNvPr>
          <p:cNvCxnSpPr>
            <a:cxnSpLocks/>
          </p:cNvCxnSpPr>
          <p:nvPr/>
        </p:nvCxnSpPr>
        <p:spPr>
          <a:xfrm flipV="1">
            <a:off x="3355246" y="5672092"/>
            <a:ext cx="0" cy="381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709C5AA-BE11-05D0-E72D-D5474265C40B}"/>
              </a:ext>
            </a:extLst>
          </p:cNvPr>
          <p:cNvCxnSpPr>
            <a:cxnSpLocks/>
          </p:cNvCxnSpPr>
          <p:nvPr/>
        </p:nvCxnSpPr>
        <p:spPr>
          <a:xfrm flipV="1">
            <a:off x="2670951" y="4292357"/>
            <a:ext cx="0" cy="37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9727DB1-DBE9-AF09-BB55-8EAF1485EF93}"/>
              </a:ext>
            </a:extLst>
          </p:cNvPr>
          <p:cNvCxnSpPr>
            <a:cxnSpLocks/>
          </p:cNvCxnSpPr>
          <p:nvPr/>
        </p:nvCxnSpPr>
        <p:spPr>
          <a:xfrm flipV="1">
            <a:off x="2928192" y="4298278"/>
            <a:ext cx="0" cy="37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505324A-D3CE-A9C3-16C6-366ED597778E}"/>
              </a:ext>
            </a:extLst>
          </p:cNvPr>
          <p:cNvCxnSpPr>
            <a:cxnSpLocks/>
          </p:cNvCxnSpPr>
          <p:nvPr/>
        </p:nvCxnSpPr>
        <p:spPr>
          <a:xfrm flipV="1">
            <a:off x="4234901" y="4288663"/>
            <a:ext cx="0" cy="37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DF945C2C-8CDF-B821-C09F-4E1E910C6641}"/>
              </a:ext>
            </a:extLst>
          </p:cNvPr>
          <p:cNvCxnSpPr>
            <a:cxnSpLocks/>
          </p:cNvCxnSpPr>
          <p:nvPr/>
        </p:nvCxnSpPr>
        <p:spPr>
          <a:xfrm flipV="1">
            <a:off x="4483476" y="4298278"/>
            <a:ext cx="0" cy="37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9F90B52-EDF8-F334-1F0F-EE8F9AF2FEFF}"/>
              </a:ext>
            </a:extLst>
          </p:cNvPr>
          <p:cNvSpPr/>
          <p:nvPr/>
        </p:nvSpPr>
        <p:spPr>
          <a:xfrm>
            <a:off x="7386221" y="3870664"/>
            <a:ext cx="1877585" cy="92327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A56C283-9AF3-26F4-8255-807FCA8513D4}"/>
              </a:ext>
            </a:extLst>
          </p:cNvPr>
          <p:cNvCxnSpPr/>
          <p:nvPr/>
        </p:nvCxnSpPr>
        <p:spPr>
          <a:xfrm flipV="1">
            <a:off x="7865616" y="1171852"/>
            <a:ext cx="0" cy="23437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0AFD059-D8BC-7EC2-6359-FF8695755BC3}"/>
              </a:ext>
            </a:extLst>
          </p:cNvPr>
          <p:cNvSpPr/>
          <p:nvPr/>
        </p:nvSpPr>
        <p:spPr>
          <a:xfrm>
            <a:off x="2740925" y="1376039"/>
            <a:ext cx="3908450" cy="267440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Всё централизованное ПО: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Платформа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Гостех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 и всё, что на ней.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Госуслуги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Электронный бюджет</a:t>
            </a:r>
          </a:p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ГИСы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 пр.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608C13-AA16-66B2-DFE4-1124299E992E}"/>
              </a:ext>
            </a:extLst>
          </p:cNvPr>
          <p:cNvSpPr txBox="1"/>
          <p:nvPr/>
        </p:nvSpPr>
        <p:spPr>
          <a:xfrm>
            <a:off x="9623394" y="1171851"/>
            <a:ext cx="194420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КПД управления внутри страны на </a:t>
            </a:r>
            <a:r>
              <a:rPr lang="en-US" sz="1600" b="1" dirty="0"/>
              <a:t>max</a:t>
            </a:r>
            <a:endParaRPr lang="ru-RU" sz="1600" b="1" dirty="0"/>
          </a:p>
          <a:p>
            <a:pPr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Стабилизация систем(ы) управления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Концентрация человеческого интеллекта в управлении везде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600" b="1" dirty="0"/>
              <a:t>3 уровень управления (МСУ) – </a:t>
            </a:r>
            <a:r>
              <a:rPr lang="ru-RU" sz="1600" b="1" dirty="0" err="1"/>
              <a:t>тренировочно</a:t>
            </a:r>
            <a:r>
              <a:rPr lang="ru-RU" sz="1600" b="1" dirty="0"/>
              <a:t>-испытательный</a:t>
            </a:r>
          </a:p>
        </p:txBody>
      </p:sp>
    </p:spTree>
    <p:extLst>
      <p:ext uri="{BB962C8B-B14F-4D97-AF65-F5344CB8AC3E}">
        <p14:creationId xmlns:p14="http://schemas.microsoft.com/office/powerpoint/2010/main" val="120720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DE0DB-3AEE-12C5-893D-733644A7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60" y="0"/>
            <a:ext cx="11099046" cy="2050785"/>
          </a:xfrm>
        </p:spPr>
        <p:txBody>
          <a:bodyPr/>
          <a:lstStyle/>
          <a:p>
            <a:r>
              <a:rPr lang="ru-RU" sz="3600" dirty="0"/>
              <a:t>Ведущая роль России в эволюционном процессе</a:t>
            </a:r>
            <a:br>
              <a:rPr lang="ru-RU" sz="3600" dirty="0"/>
            </a:br>
            <a:r>
              <a:rPr lang="ru-RU" sz="3600" dirty="0"/>
              <a:t>ЭМСУ – альтернатива управлению 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96DD6-FD10-E847-2BFE-BC8F69091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22" y="1748901"/>
            <a:ext cx="11031984" cy="28497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Пример другим государствам в повышении КПД управления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Помощь им во внедрении ЭМСУ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«Стандартизация» автоматической кадровой работы для систем управления во всех государствах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Глобальное позиционирование технологии как альтернативы гарантированному перехвату управления ИИ и «электронному концлагерю»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Глобальное позиционирование механизма внедрения и масштабирования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C5305-1480-BA74-1AAA-11D52AC04620}"/>
              </a:ext>
            </a:extLst>
          </p:cNvPr>
          <p:cNvSpPr txBox="1"/>
          <p:nvPr/>
        </p:nvSpPr>
        <p:spPr>
          <a:xfrm>
            <a:off x="295922" y="4598634"/>
            <a:ext cx="5800078" cy="1857368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Россия сможет предложить миру Модель, которая наиболее полно и точно отражает особенности текущего исторического момента в плане существования и развития цивилизации, значит мы будем на коне. И Россия будет той страной, которая поведёт за собой весь мир.»  - Константи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 Сивков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16B12-D16E-5D50-1F4A-BBF59C851AFB}"/>
              </a:ext>
            </a:extLst>
          </p:cNvPr>
          <p:cNvSpPr txBox="1"/>
          <p:nvPr/>
        </p:nvSpPr>
        <p:spPr>
          <a:xfrm>
            <a:off x="6183297" y="4598633"/>
            <a:ext cx="5800078" cy="1766189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«Если человечество хочет выжить и двигаться на более высокие уровни, важное значение имеет новый тип мышления» - Альберт Эйнштейн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2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98BC-320E-5FE2-0ACC-ED43B6AC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и масштабирование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C00DE-26FF-DEAF-ACA3-F1C589A3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Почему именно децентрализованная электронная система</a:t>
            </a:r>
          </a:p>
          <a:p>
            <a:r>
              <a:rPr lang="ru-RU" dirty="0"/>
              <a:t>Почему именно 3 уровня управления (Местное самоуправление)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85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853F9-C7F5-C5F8-8298-15BB15E42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875" y="-97654"/>
            <a:ext cx="6657219" cy="1171852"/>
          </a:xfrm>
        </p:spPr>
        <p:txBody>
          <a:bodyPr/>
          <a:lstStyle/>
          <a:p>
            <a:pPr algn="ctr"/>
            <a:r>
              <a:rPr lang="ru-RU" sz="3200" dirty="0"/>
              <a:t>Модернизация системы местного самоуправления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85CE3-A31B-6EE5-2F48-3C798CD3B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1911" y="1074198"/>
            <a:ext cx="8825658" cy="861420"/>
          </a:xfrm>
        </p:spPr>
        <p:txBody>
          <a:bodyPr/>
          <a:lstStyle/>
          <a:p>
            <a:r>
              <a:rPr lang="ru-RU" sz="2000" dirty="0"/>
              <a:t>с использованием информационных технологий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8860A-6E25-8481-847F-B8EA26019015}"/>
              </a:ext>
            </a:extLst>
          </p:cNvPr>
          <p:cNvSpPr txBox="1"/>
          <p:nvPr/>
        </p:nvSpPr>
        <p:spPr>
          <a:xfrm>
            <a:off x="583323" y="2161496"/>
            <a:ext cx="110253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/>
              <a:t>ЭЛЕКТРОННАЯ СИСТЕМА МЕСТНОГО САМОУПРАВЛЕНИЯ</a:t>
            </a:r>
          </a:p>
          <a:p>
            <a:pPr algn="ctr"/>
            <a:r>
              <a:rPr lang="ru-RU" sz="5000" dirty="0"/>
              <a:t>(ЭМСУ) – эволюция процесса управления и его кадрового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75318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62" y="0"/>
            <a:ext cx="9404723" cy="648113"/>
          </a:xfrm>
        </p:spPr>
        <p:txBody>
          <a:bodyPr/>
          <a:lstStyle/>
          <a:p>
            <a:r>
              <a:rPr lang="ru-RU" sz="2800" dirty="0"/>
              <a:t>Электронная система местного самоуправления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6FD643-0ED5-3FE5-7065-7FCDDDE2D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71" y="543963"/>
            <a:ext cx="8859075" cy="62075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AD3FD9-871C-9504-7802-4C5872CFC315}"/>
              </a:ext>
            </a:extLst>
          </p:cNvPr>
          <p:cNvSpPr/>
          <p:nvPr/>
        </p:nvSpPr>
        <p:spPr>
          <a:xfrm>
            <a:off x="8416031" y="1012054"/>
            <a:ext cx="1358284" cy="1800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55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DBB4CF03-67AF-50BD-3D65-98934410BAC0}"/>
              </a:ext>
            </a:extLst>
          </p:cNvPr>
          <p:cNvSpPr/>
          <p:nvPr/>
        </p:nvSpPr>
        <p:spPr>
          <a:xfrm>
            <a:off x="514904" y="1773452"/>
            <a:ext cx="3941685" cy="1728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Население Муниципального образования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2B617-0C4D-F1BC-B561-1F91F22C4594}"/>
              </a:ext>
            </a:extLst>
          </p:cNvPr>
          <p:cNvSpPr txBox="1"/>
          <p:nvPr/>
        </p:nvSpPr>
        <p:spPr>
          <a:xfrm>
            <a:off x="-206790" y="1008658"/>
            <a:ext cx="1102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ЭЛЕКТРОННАЯ СИСТЕМА МЕСТНОГО САМОУПРАВЛЕНИЯ</a:t>
            </a:r>
          </a:p>
          <a:p>
            <a:pPr algn="ctr"/>
            <a:r>
              <a:rPr lang="ru-RU" sz="2400" dirty="0"/>
              <a:t>(ЭМСУ)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E41E2CD-DFCE-311A-D9D8-EBCD7F264B7C}"/>
              </a:ext>
            </a:extLst>
          </p:cNvPr>
          <p:cNvSpPr/>
          <p:nvPr/>
        </p:nvSpPr>
        <p:spPr>
          <a:xfrm>
            <a:off x="6332739" y="1777754"/>
            <a:ext cx="3805560" cy="16512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Представительный орган</a:t>
            </a:r>
          </a:p>
          <a:p>
            <a:pPr algn="ctr"/>
            <a:r>
              <a:rPr lang="ru-RU" dirty="0"/>
              <a:t>(Совет Депутатов)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49C1E20-351D-D0F5-F89F-75A6E5E02EBD}"/>
              </a:ext>
            </a:extLst>
          </p:cNvPr>
          <p:cNvSpPr/>
          <p:nvPr/>
        </p:nvSpPr>
        <p:spPr>
          <a:xfrm>
            <a:off x="3546629" y="4149571"/>
            <a:ext cx="3805560" cy="16512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Исполнительный орган</a:t>
            </a:r>
          </a:p>
          <a:p>
            <a:pPr algn="ctr"/>
            <a:r>
              <a:rPr lang="ru-RU" dirty="0"/>
              <a:t>(Администрация)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04B053A-48EB-52EA-5E32-6DB182D75E79}"/>
              </a:ext>
            </a:extLst>
          </p:cNvPr>
          <p:cNvCxnSpPr>
            <a:stCxn id="9" idx="6"/>
            <a:endCxn id="11" idx="2"/>
          </p:cNvCxnSpPr>
          <p:nvPr/>
        </p:nvCxnSpPr>
        <p:spPr>
          <a:xfrm flipV="1">
            <a:off x="4456589" y="2603377"/>
            <a:ext cx="1876150" cy="345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81F0C7A-46AC-7984-EAAB-16C4D8270A23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7137647" y="3429000"/>
            <a:ext cx="1097872" cy="115187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1143F0D-B6EA-512B-6FA7-9EA1A00DD2FC}"/>
              </a:ext>
            </a:extLst>
          </p:cNvPr>
          <p:cNvCxnSpPr>
            <a:cxnSpLocks/>
          </p:cNvCxnSpPr>
          <p:nvPr/>
        </p:nvCxnSpPr>
        <p:spPr>
          <a:xfrm flipH="1" flipV="1">
            <a:off x="2787588" y="3502378"/>
            <a:ext cx="1038688" cy="99860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6241092-36E3-CB1B-ABC0-ED73D358C8CF}"/>
              </a:ext>
            </a:extLst>
          </p:cNvPr>
          <p:cNvSpPr/>
          <p:nvPr/>
        </p:nvSpPr>
        <p:spPr>
          <a:xfrm>
            <a:off x="205666" y="959527"/>
            <a:ext cx="10413507" cy="5761746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314289-C879-2965-6AAD-F5709808E91F}"/>
              </a:ext>
            </a:extLst>
          </p:cNvPr>
          <p:cNvSpPr txBox="1"/>
          <p:nvPr/>
        </p:nvSpPr>
        <p:spPr>
          <a:xfrm>
            <a:off x="1994515" y="6263344"/>
            <a:ext cx="662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Вопросы местного значения в рамках ФЗ-131 и ФЗ-414</a:t>
            </a:r>
          </a:p>
        </p:txBody>
      </p:sp>
    </p:spTree>
    <p:extLst>
      <p:ext uri="{BB962C8B-B14F-4D97-AF65-F5344CB8AC3E}">
        <p14:creationId xmlns:p14="http://schemas.microsoft.com/office/powerpoint/2010/main" val="275550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9A14E-549A-F42B-AE7A-755EFE22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785" y="61850"/>
            <a:ext cx="5828429" cy="648113"/>
          </a:xfrm>
        </p:spPr>
        <p:txBody>
          <a:bodyPr/>
          <a:lstStyle/>
          <a:p>
            <a:r>
              <a:rPr lang="ru-RU" sz="2800" dirty="0"/>
              <a:t>Концепция платформы ЭМСУ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2F1701-5717-F1FC-E102-858299E0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69" y="1496743"/>
            <a:ext cx="5908454" cy="39879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44F4F-C961-40C8-B6FE-417B790C6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" y="1496744"/>
            <a:ext cx="5908454" cy="3987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7D53B-B36E-4065-D847-A34EA38A2D79}"/>
              </a:ext>
            </a:extLst>
          </p:cNvPr>
          <p:cNvSpPr txBox="1"/>
          <p:nvPr/>
        </p:nvSpPr>
        <p:spPr>
          <a:xfrm>
            <a:off x="89926" y="576051"/>
            <a:ext cx="6183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Классическая централизованная архитектура построения цифровых платформ управления вертикального принципа «власть – народ» (Госуслуги, ПОС и пр.)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E59C4-B8C2-AF27-3E7C-92C9C8C927AA}"/>
              </a:ext>
            </a:extLst>
          </p:cNvPr>
          <p:cNvSpPr txBox="1"/>
          <p:nvPr/>
        </p:nvSpPr>
        <p:spPr>
          <a:xfrm>
            <a:off x="7803847" y="999378"/>
            <a:ext cx="251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Архитектура ЭМСУ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216CC-09C3-F0C8-DBA9-7D25A64B277C}"/>
              </a:ext>
            </a:extLst>
          </p:cNvPr>
          <p:cNvSpPr txBox="1"/>
          <p:nvPr/>
        </p:nvSpPr>
        <p:spPr>
          <a:xfrm>
            <a:off x="334574" y="5594081"/>
            <a:ext cx="1168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ЭМСУ не предусматривает ведения какого либо учёта (бухгалтерского и пр.) и интеграции с такими системами. Это закрытый контур для работы с человеческим потенциалом. Она не представляет интереса для различных атак, в следствие отсутствия какой либо серьёзной закрытой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1371105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53789</TotalTime>
  <Words>2875</Words>
  <Application>Microsoft Office PowerPoint</Application>
  <PresentationFormat>Широкоэкранный</PresentationFormat>
  <Paragraphs>383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Times New Roman</vt:lpstr>
      <vt:lpstr>Wingdings 3</vt:lpstr>
      <vt:lpstr>Ион</vt:lpstr>
      <vt:lpstr>Идея политической технологии</vt:lpstr>
      <vt:lpstr>замена международной напряжённости на цивилизованное сотрудничество</vt:lpstr>
      <vt:lpstr>Презентация PowerPoint</vt:lpstr>
      <vt:lpstr>Ведущая роль России в эволюционном процессе ЭМСУ – альтернатива управлению ИИ</vt:lpstr>
      <vt:lpstr>Внедрение и масштабирование</vt:lpstr>
      <vt:lpstr>Модернизация системы местного самоуправления</vt:lpstr>
      <vt:lpstr>Электронная система местного самоуправления</vt:lpstr>
      <vt:lpstr>Презентация PowerPoint</vt:lpstr>
      <vt:lpstr>Концепция платформы ЭМСУ</vt:lpstr>
      <vt:lpstr>Основные цели и задачи: </vt:lpstr>
      <vt:lpstr>3. Информационный ресурс ЭМСУ</vt:lpstr>
      <vt:lpstr>3. Информационный ресурс ЭМСУ</vt:lpstr>
      <vt:lpstr>3. Информационный ресурс ЭМСУ</vt:lpstr>
      <vt:lpstr>3. Информационный ресурс ЭМСУ</vt:lpstr>
      <vt:lpstr>3. Информационный ресурс ЭМСУ</vt:lpstr>
      <vt:lpstr>Презентация PowerPoint</vt:lpstr>
      <vt:lpstr>Презентация PowerPoint</vt:lpstr>
      <vt:lpstr>3. Информационный ресурс ЭМСУ</vt:lpstr>
      <vt:lpstr>3. Информационный ресурс ЭМСУ</vt:lpstr>
      <vt:lpstr>3. Информационный ресурс ЭМСУ</vt:lpstr>
      <vt:lpstr>3. Информационный ресурс ЭМСУ</vt:lpstr>
      <vt:lpstr>3. Информационный ресурс ЭМСУ</vt:lpstr>
      <vt:lpstr>ЭМСУ сейчас это реализованная в опытном варианте,  опробованная и переработанная с учётом полученного опыта, но не реализованная в конечном варианте электронная система – инструмент наступления времени профессионалов.</vt:lpstr>
      <vt:lpstr>4. Анализ возможностей, рисков, сильных и слабых сторон (SWOT)</vt:lpstr>
      <vt:lpstr>1. Аналитика функционирования «классического» МСУ. Уязвимости, ошибки, тенденции и прогноз </vt:lpstr>
      <vt:lpstr>2. Задачи и решения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системы местного самоуправления</dc:title>
  <dc:creator>Ъэшцыйфь</dc:creator>
  <cp:lastModifiedBy>Эъйэъыь2026</cp:lastModifiedBy>
  <cp:revision>239</cp:revision>
  <dcterms:created xsi:type="dcterms:W3CDTF">2022-09-06T09:28:37Z</dcterms:created>
  <dcterms:modified xsi:type="dcterms:W3CDTF">2024-11-05T07:34:34Z</dcterms:modified>
</cp:coreProperties>
</file>